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384" r:id="rId3"/>
    <p:sldId id="463" r:id="rId5"/>
    <p:sldId id="445" r:id="rId6"/>
    <p:sldId id="480" r:id="rId7"/>
    <p:sldId id="481" r:id="rId8"/>
    <p:sldId id="471" r:id="rId9"/>
    <p:sldId id="482" r:id="rId10"/>
    <p:sldId id="483" r:id="rId11"/>
    <p:sldId id="484" r:id="rId12"/>
    <p:sldId id="485" r:id="rId13"/>
    <p:sldId id="486" r:id="rId14"/>
    <p:sldId id="425" r:id="rId15"/>
    <p:sldId id="426" r:id="rId16"/>
    <p:sldId id="48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CF3"/>
    <a:srgbClr val="DEEBF7"/>
    <a:srgbClr val="0070C0"/>
    <a:srgbClr val="FADBE8"/>
    <a:srgbClr val="FFCCCC"/>
    <a:srgbClr val="4D6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435F1-BC2C-432F-AB22-B3A12682C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4BCD7-1B3F-4B2E-915C-8B307C14B0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2C99A-D759-4CEF-8BA1-A6673CD065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46493-6D00-4747-9AC1-9A314161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38225-B6DE-479C-8FF2-0E08F4FAF1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9"/>
          <p:cNvSpPr/>
          <p:nvPr/>
        </p:nvSpPr>
        <p:spPr>
          <a:xfrm>
            <a:off x="1" y="0"/>
            <a:ext cx="7559039" cy="6858000"/>
          </a:xfrm>
          <a:custGeom>
            <a:avLst/>
            <a:gdLst>
              <a:gd name="connsiteX0" fmla="*/ 0 w 5894571"/>
              <a:gd name="connsiteY0" fmla="*/ 0 h 6858000"/>
              <a:gd name="connsiteX1" fmla="*/ 5894571 w 5894571"/>
              <a:gd name="connsiteY1" fmla="*/ 0 h 6858000"/>
              <a:gd name="connsiteX2" fmla="*/ 2300629 w 5894571"/>
              <a:gd name="connsiteY2" fmla="*/ 6858000 h 6858000"/>
              <a:gd name="connsiteX3" fmla="*/ 0 w 5894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4571" h="6858000">
                <a:moveTo>
                  <a:pt x="0" y="0"/>
                </a:moveTo>
                <a:lnTo>
                  <a:pt x="5894571" y="0"/>
                </a:lnTo>
                <a:lnTo>
                  <a:pt x="23006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D6E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94360" y="482028"/>
            <a:ext cx="11003280" cy="5926964"/>
          </a:xfrm>
          <a:prstGeom prst="roundRect">
            <a:avLst>
              <a:gd name="adj" fmla="val 8202"/>
            </a:avLst>
          </a:prstGeom>
          <a:solidFill>
            <a:schemeClr val="bg1"/>
          </a:solidFill>
          <a:ln w="6350">
            <a:noFill/>
          </a:ln>
          <a:effectLst>
            <a:outerShdw blurRad="546100" dir="2700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 descr="F:\计算机发展史\51miz-E1168142-4B823771-1920x1409.jpg51miz-E1168142-4B823771-1920x14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21525" y="2338705"/>
            <a:ext cx="4284980" cy="3145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3460" y="2004060"/>
            <a:ext cx="758190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任务三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 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闰年平年我知道（</a:t>
            </a:r>
            <a:r>
              <a:rPr lang="en-US" altLang="zh-CN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1</a:t>
            </a:r>
            <a:r>
              <a:rPr lang="zh-CN" altLang="en-US" sz="4800" b="1" dirty="0">
                <a:solidFill>
                  <a:srgbClr val="4D6EF8"/>
                </a:solidFill>
                <a:latin typeface="阿里巴巴普惠体 Heavy" panose="00020600040101010101" charset="-122"/>
                <a:ea typeface="阿里巴巴普惠体 Heavy" panose="00020600040101010101" charset="-122"/>
                <a:sym typeface="+mn-ea"/>
              </a:rPr>
              <a:t>）</a:t>
            </a:r>
            <a:endParaRPr lang="zh-CN" altLang="en-US" sz="4800" b="1" dirty="0">
              <a:solidFill>
                <a:srgbClr val="4D6EF8"/>
              </a:solidFill>
              <a:latin typeface="阿里巴巴普惠体 Heavy" panose="00020600040101010101" charset="-122"/>
              <a:ea typeface="阿里巴巴普惠体 Heavy" panose="0002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3460" y="888365"/>
            <a:ext cx="772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400" b="1" spc="600" dirty="0">
                <a:solidFill>
                  <a:srgbClr val="4D6EF8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lt"/>
              </a:rPr>
              <a:t>五年级上册 主题三 用算法解决问题</a:t>
            </a:r>
            <a:endParaRPr lang="zh-CN" altLang="en-US" sz="2400" b="1" spc="600" dirty="0">
              <a:solidFill>
                <a:srgbClr val="4D6EF8"/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lt"/>
            </a:endParaRPr>
          </a:p>
        </p:txBody>
      </p:sp>
      <p:pic>
        <p:nvPicPr>
          <p:cNvPr id="2" name="图片 1" descr="mmexport1737257251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0" y="5371465"/>
            <a:ext cx="3272155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17" grpId="0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419100" y="825500"/>
            <a:ext cx="6155690" cy="475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用自然语言和流程图来描述判断闰年与平年的算法。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流程图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</a:rPr>
              <a:t>）组内交流，从条件判断的次数、执行内容、适用场景等方面说一说两个双分支结构、一个双分支结构和一个单分支结构的不同。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675" y="152400"/>
            <a:ext cx="5457825" cy="65532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9580" y="3994150"/>
            <a:ext cx="6125210" cy="28638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①单分支结构和一个双分支结构都只判断一次，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两个双分支结构要判断两次。</a:t>
            </a:r>
            <a:endParaRPr lang="zh-CN" altLang="en-US" sz="20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②单分支结构条件成立时执行语句组，不成立则什么都不做；一个双分支结构条件成立执行其中一个语句组，不成立执行另一个语句组，必选其一；两个双分支结构可能有多种执行路径，最终执行其中一条路径。</a:t>
            </a:r>
            <a:endParaRPr lang="zh-CN" altLang="en-US" sz="20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③单分支结构适用于</a:t>
            </a:r>
            <a:r>
              <a:rPr lang="en-US" alt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满足条件才做某事</a:t>
            </a:r>
            <a:r>
              <a:rPr lang="en-US" alt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；一个双分支结构适用于</a:t>
            </a:r>
            <a:r>
              <a:rPr lang="en-US" alt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二选一</a:t>
            </a:r>
            <a:r>
              <a:rPr lang="en-US" alt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的情况；两个双分支结构适用于</a:t>
            </a:r>
            <a:r>
              <a:rPr lang="en-US" alt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多重判断</a:t>
            </a:r>
            <a:r>
              <a:rPr lang="en-US" altLang="zh-CN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的场景。</a:t>
            </a:r>
            <a:endParaRPr lang="zh-CN" altLang="en-US" sz="20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5060" y="243840"/>
            <a:ext cx="7266940" cy="6160135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试一试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7985" y="825500"/>
            <a:ext cx="4537075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在移位加密算法中，如果遇到非字母符号（如数字、标点、空格等），应保持原样输出。我们可以通过两个双分支结构完善这个算法，请根据完善后的自然语言描述补全流程图。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 1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步：输入要传送的明文。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 2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步：判断第一个字符是否为字母。如果不是字母，则直接输出当前字符；如果是字母，将字母移动加密后输出对应的字母。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第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 3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步：重复第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 2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步的操作，分别判断并输出第二个字符、第三个字符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……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</a:rPr>
              <a:t>直到处理完明文中的所有字符。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4495" y="3601720"/>
            <a:ext cx="2451735" cy="448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将字母按加密规则移动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4244340"/>
            <a:ext cx="1639570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加密后的字母</a:t>
            </a:r>
            <a:endParaRPr lang="zh-CN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9635" y="4278630"/>
            <a:ext cx="1639570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当前字符</a:t>
            </a:r>
            <a:endParaRPr lang="zh-CN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419070" y="364018"/>
            <a:ext cx="1438991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小 结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328" y="3169159"/>
            <a:ext cx="10007740" cy="2977602"/>
            <a:chOff x="1708" y="4948"/>
            <a:chExt cx="15760" cy="4689"/>
          </a:xfrm>
        </p:grpSpPr>
        <p:sp>
          <p:nvSpPr>
            <p:cNvPr id="37" name="剪去单角的矩形 3"/>
            <p:cNvSpPr/>
            <p:nvPr/>
          </p:nvSpPr>
          <p:spPr>
            <a:xfrm>
              <a:off x="1708" y="4948"/>
              <a:ext cx="15760" cy="4689"/>
            </a:xfrm>
            <a:prstGeom prst="snip1Rect">
              <a:avLst/>
            </a:prstGeom>
            <a:solidFill>
              <a:srgbClr val="FADBE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FFCCC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　　</a:t>
              </a:r>
              <a:r>
                <a:rPr lang="en-US" altLang="zh-CN" dirty="0">
                  <a:solidFill>
                    <a:srgbClr val="FFCCCC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endParaRPr lang="en-US" altLang="zh-CN" dirty="0">
                <a:solidFill>
                  <a:srgbClr val="FFCCCC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23" y="5272"/>
              <a:ext cx="14443" cy="398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．判断闰年与平年的算法中，有两个判断条件，使用了两个双分支结构。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2.  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在分支结构中，根据不同的判断条件会执行不同的路径，使得算法有了选择性，在解决问题时更加灵活。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indent="608330" algn="just">
                <a:lnSpc>
                  <a:spcPts val="3600"/>
                </a:lnSpc>
              </a:pPr>
              <a:r>
                <a:rPr lang="en-US" altLang="zh-CN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．在实际生活中，有很多场景都适用于分支结构。</a:t>
              </a:r>
              <a:endPara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090" y="1458595"/>
            <a:ext cx="8282940" cy="1336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19070" y="364018"/>
            <a:ext cx="1702338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418465" y="936625"/>
            <a:ext cx="11585575" cy="581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1.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壮壮一家七口计划在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十一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假期乘坐动车去桂林游玩。壮壮和妈妈一起做攻略的时候，发现动车票的价格和儿童的年龄有关。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相关规定：随同成年人旅客乘车的儿童，年满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6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周岁且未满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14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周岁的，应当购买儿童优惠票；年满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14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周岁的，应当购买全价票。每一名持票成年人旅客可免费携带一名未满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6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周岁且不单独占用席位的儿童乘车；超过一名时，应按超过人数购买儿童优惠票。儿童年龄按乘车日期计算。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壮壮一家出行的人员有：壮壮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11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岁，妹妹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5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岁，爸爸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40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岁，妈妈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39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岁，堂哥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16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岁，伯伯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43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岁，伯母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41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岁。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）请根据相关规定，讨论其中包含了哪些条件判断。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）根据出行人员的情况，帮壮壮一家确定购票方案。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8670" y="4785360"/>
            <a:ext cx="11215370" cy="17297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）①判断儿童是否年满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周岁（含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周岁），是则购买全价票，否则进入第二次判断。②判断儿童是否年满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周岁，是则购买儿童优惠票，否则进入第三次判断。③判断未满六周岁儿童的数量是否少于持票成年人的数量，是则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未满六周岁儿童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无需买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票；否则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按超过人数购买儿童优惠票。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）购票方案为：购买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张全价票（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名成年人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堂哥）和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张儿童优惠票（壮壮），妹妹可免费随成年人乘车。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4570" y="2757805"/>
            <a:ext cx="4649470" cy="3656965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419070" y="364018"/>
            <a:ext cx="1702338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任务拓展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418465" y="936625"/>
            <a:ext cx="11585575" cy="581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2.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小桂去超市买东西时，发现超市推出如下优惠活动：购买商品总价低于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100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元，没有折扣；总价大于等于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100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元且低于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200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元，打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9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折；总价大于等于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200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元，打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8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折。最后结账的时候，小桂一共付了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 162 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元。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）请描述该购物场景中存在哪些条件判断，列出所有的分支情况，并绘制流程图。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indent="4572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cs typeface="+mn-ea"/>
                <a:sym typeface="+mn-lt"/>
              </a:rPr>
              <a:t>）根据流程图计算小桂购买商品的原总价可能是多少。</a:t>
            </a:r>
            <a:endParaRPr lang="zh-CN" altLang="en-US" sz="1800" dirty="0">
              <a:solidFill>
                <a:srgbClr val="0070C0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30" y="2564130"/>
            <a:ext cx="7658735" cy="4293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）①判断商品总价是否低于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，是则无折扣，否则进入第二次判断。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②判断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商品总价是否低于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元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，是则打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折，否则打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）根据流程图，以此执行以下路径：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①若商品总价低于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元，原价输出，但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162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&gt;100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元，因此不属于该分支。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②若商品总价低于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元，打九折后为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162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元，可解出此时原价为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元，满足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“100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≤180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元＜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，符合该分支条件。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③若商品总价高于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元，打八折后为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162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元，可解出此时原价为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202.5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元，满足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“202.5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≥200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，符合该分支条件。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所以小桂购买商品的原总价可能是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180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元或</a:t>
            </a:r>
            <a:r>
              <a:rPr lang="en-US" altLang="zh-CN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202.5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元。</a:t>
            </a:r>
            <a:endParaRPr lang="zh-CN" altLang="en-US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1671320"/>
            <a:ext cx="10280015" cy="4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609600" algn="just" fontAlgn="auto">
              <a:lnSpc>
                <a:spcPct val="15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壮壮在给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小智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设计查询时间功能时，发现每年的天数并不相同。团队成员小桂说：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这我可是深有体会，虽然我已经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11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岁了，但是我只过了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2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次生日。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这是为什么呢？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情境引入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>
            <a:spLocks noChangeArrowheads="1"/>
          </p:cNvSpPr>
          <p:nvPr/>
        </p:nvSpPr>
        <p:spPr bwMode="auto">
          <a:xfrm>
            <a:off x="417830" y="825500"/>
            <a:ext cx="1138555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使用搜索引擎工具查询近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12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年的天数，并与同伴交流，你发现了什么？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查一查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417830" y="4708525"/>
            <a:ext cx="11385550" cy="194754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我发现：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天每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年出现一次，其余年份的天数都是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天，闰年多的那一天是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月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73960" y="4870450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366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88180" y="4870450"/>
            <a:ext cx="73660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15245" y="4870450"/>
            <a:ext cx="78867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365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662430"/>
            <a:ext cx="11814175" cy="27108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364865" y="5415915"/>
            <a:ext cx="58674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58690" y="5415915"/>
            <a:ext cx="58674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小贴士</a:t>
            </a:r>
            <a:endParaRPr lang="en-US" altLang="zh-CN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pic>
        <p:nvPicPr>
          <p:cNvPr id="2" name="为什么会有闰年？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50950" y="1045210"/>
            <a:ext cx="9491980" cy="538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探一探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1000" y="1018540"/>
            <a:ext cx="11385550" cy="271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闰年通常每四年一次，但是不是只要能被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4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整除的年份就是闰年？我国的俗语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四年一闰，百年不闰，四百年又闰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揭示了更为复杂的规则。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下面我们通过具体年份探究闰年的判断条件。先计算这些年份是否能分别被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4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或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400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整除，再用网络检索查询该年是否是闰年。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17"/>
          <p:cNvSpPr>
            <a:spLocks noChangeArrowheads="1"/>
          </p:cNvSpPr>
          <p:nvPr/>
        </p:nvSpPr>
        <p:spPr bwMode="auto">
          <a:xfrm>
            <a:off x="508000" y="3468370"/>
            <a:ext cx="11385550" cy="27197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通过探究，我们发现：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如果一个年份能被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整除，但不能被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整除，那么这一年是闰年。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如果一个年份能被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整除，那么这一年也是闰年。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不满足以上条件的年份是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年。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91585" y="409511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8815" y="409511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1420" y="4685030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400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2470" y="527494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/>
      <p:bldP spid="14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600710" y="1018540"/>
            <a:ext cx="11436350" cy="453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用自然语言和流程图来描述判断闰年与平年的算法。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自然语言描述。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）根据以上结论，我们可以用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如果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……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那么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……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，否则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……”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的语句来描述判断闰年和平年的算法。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如果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一个年份能被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但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不能被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，或者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一个年份能被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整除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，那么结论为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是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，否则结论为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是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如果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后面有三个条件，这三个条件之间有什么逻辑关系呢？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31335" y="3362960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9505" y="3362960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2195" y="3888740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400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55310" y="3905250"/>
            <a:ext cx="641350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闰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29495" y="3888740"/>
            <a:ext cx="6915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6990" y="5066030"/>
            <a:ext cx="10240645" cy="1725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前两个条件是并列关系，第三个条件和前两个条件又形成一次并列关系。用括号可以表示为：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如果（“一个年份能被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整除”但“不能被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100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整除”）或者“一个年份能被</a:t>
            </a:r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400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整除”，那么结论为“是闰年”，否则结论为“是平年”。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0" y="825500"/>
            <a:ext cx="6953250" cy="54102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7985" y="1018540"/>
            <a:ext cx="502031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用自然语言和流程图来描述判断闰年与平年的算法。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流程图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）请根据自然语言描述，把流程图中的判断条件补充完整。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2294890"/>
            <a:ext cx="1639570" cy="844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整除不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整除？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3485" y="3571240"/>
            <a:ext cx="1639570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400 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整除？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0" y="825500"/>
            <a:ext cx="6953250" cy="54102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7985" y="1018540"/>
            <a:ext cx="502031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用自然语言和流程图来描述判断闰年与平年的算法。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流程图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）选择一个年份进行判断，并根据补充好的流程图中指出执行的判断路径。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2294890"/>
            <a:ext cx="1639570" cy="844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整除不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整除？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3485" y="3571240"/>
            <a:ext cx="1639570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400 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整除？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1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0" y="825500"/>
            <a:ext cx="6953250" cy="54102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419070" y="364018"/>
            <a:ext cx="1680392" cy="461664"/>
          </a:xfrm>
          <a:prstGeom prst="roundRect">
            <a:avLst/>
          </a:prstGeom>
          <a:solidFill>
            <a:srgbClr val="4D6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阿里巴巴普惠体" panose="00020600040101010101" charset="-122"/>
                <a:ea typeface="阿里巴巴普惠体" panose="00020600040101010101" charset="-122"/>
                <a:cs typeface="+mn-ea"/>
                <a:sym typeface="+mn-lt"/>
              </a:rPr>
              <a:t>填一填</a:t>
            </a:r>
            <a:endParaRPr lang="zh-CN" altLang="en-US" sz="2800" b="1" dirty="0">
              <a:latin typeface="阿里巴巴普惠体" panose="00020600040101010101" charset="-122"/>
              <a:ea typeface="阿里巴巴普惠体" panose="00020600040101010101" charset="-122"/>
              <a:cs typeface="+mn-ea"/>
              <a:sym typeface="+mn-lt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87985" y="1018540"/>
            <a:ext cx="5020310" cy="475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用自然语言和流程图来描述判断闰年与平年的算法。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流程图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描述。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）这个流程图中有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</a:t>
            </a:r>
            <a:r>
              <a:rPr lang="en-US" altLang="zh-CN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个判断条件，形成了</a:t>
            </a:r>
            <a:r>
              <a:rPr lang="zh-CN" altLang="en-US" sz="2400" u="sng" dirty="0">
                <a:solidFill>
                  <a:srgbClr val="0070C0"/>
                </a:solidFill>
                <a:latin typeface="微软雅黑" panose="020B0503020204020204" pitchFamily="34" charset="-122"/>
              </a:rPr>
              <a:t>　　　　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个双分支结构。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pitchFamily="34" charset="-122"/>
              </a:rPr>
              <a:t>     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2294890"/>
            <a:ext cx="1639570" cy="844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整除不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整除？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3485" y="3571240"/>
            <a:ext cx="1639570" cy="404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能被</a:t>
            </a:r>
            <a:r>
              <a:rPr lang="en-US" altLang="zh-CN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400 </a:t>
            </a:r>
            <a:r>
              <a:rPr lang="zh-CN" altLang="en-US" sz="1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整除？</a:t>
            </a:r>
            <a:endParaRPr lang="zh-CN" altLang="en-US" sz="1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79900" y="2789555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0875" y="3362960"/>
            <a:ext cx="1047115" cy="418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endParaRPr lang="zh-CN" altLang="en-US" sz="24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1"/>
      <p:bldP spid="14" grpId="0"/>
      <p:bldP spid="14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COMMONDATA" val="eyJoZGlkIjoiZmVlNzRjNzJmYjQ0NmEzMGNhMGUwZDgwYWEyMTczZDUifQ=="/>
  <p:tag name="commondata" val="eyJoZGlkIjoiYmY0Y2E3NDc4NTRmZWQyYWQwODM5OGZjNjUwZDFlNWE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AFEE"/>
      </a:accent1>
      <a:accent2>
        <a:srgbClr val="EC7B2F"/>
      </a:accent2>
      <a:accent3>
        <a:srgbClr val="A5A5A5"/>
      </a:accent3>
      <a:accent4>
        <a:srgbClr val="FFBE00"/>
      </a:accent4>
      <a:accent5>
        <a:srgbClr val="5B9BD4"/>
      </a:accent5>
      <a:accent6>
        <a:srgbClr val="6EAC46"/>
      </a:accent6>
      <a:hlink>
        <a:srgbClr val="0563C1"/>
      </a:hlink>
      <a:folHlink>
        <a:srgbClr val="954D72"/>
      </a:folHlink>
    </a:clrScheme>
    <a:fontScheme name="dsiikgbo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AFEE"/>
    </a:accent1>
    <a:accent2>
      <a:srgbClr val="EC7B2F"/>
    </a:accent2>
    <a:accent3>
      <a:srgbClr val="A5A5A5"/>
    </a:accent3>
    <a:accent4>
      <a:srgbClr val="FFBE00"/>
    </a:accent4>
    <a:accent5>
      <a:srgbClr val="5B9BD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2765</Words>
  <Application>WPS 演示</Application>
  <PresentationFormat>宽屏</PresentationFormat>
  <Paragraphs>161</Paragraphs>
  <Slides>14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阿里巴巴普惠体 Heavy</vt:lpstr>
      <vt:lpstr>阿里巴巴普惠体</vt:lpstr>
      <vt:lpstr>Calibri</vt:lpstr>
      <vt:lpstr>微软雅黑</vt:lpstr>
      <vt:lpstr>黑体</vt:lpstr>
      <vt:lpstr>字魂35号-经典雅黑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计算机发展史</dc:title>
  <dc:creator>hp</dc:creator>
  <cp:lastModifiedBy>韦丽娜</cp:lastModifiedBy>
  <cp:revision>157</cp:revision>
  <dcterms:created xsi:type="dcterms:W3CDTF">2022-04-26T05:40:00Z</dcterms:created>
  <dcterms:modified xsi:type="dcterms:W3CDTF">2025-08-15T08:32:21Z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CB3DC08B048345D2A2FA6CEB5DF81F0C_13</vt:lpwstr>
  </property>
  <property fmtid="{D5CDD505-2E9C-101B-9397-08002B2CF9AE}" pid="3" name="KSOProductBuildVer">
    <vt:lpwstr>2052-12.1.0.16929</vt:lpwstr>
  </property>
</Properties>
</file>